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sldIdLst>
    <p:sldId id="257" r:id="rId2"/>
    <p:sldId id="258" r:id="rId3"/>
    <p:sldId id="260" r:id="rId4"/>
    <p:sldId id="261" r:id="rId5"/>
    <p:sldId id="270" r:id="rId6"/>
    <p:sldId id="264" r:id="rId7"/>
    <p:sldId id="262" r:id="rId8"/>
    <p:sldId id="276" r:id="rId9"/>
    <p:sldId id="275" r:id="rId10"/>
    <p:sldId id="277" r:id="rId11"/>
    <p:sldId id="265" r:id="rId12"/>
    <p:sldId id="266" r:id="rId13"/>
    <p:sldId id="267" r:id="rId14"/>
    <p:sldId id="27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FFC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7BB8D-FB7E-4D28-90EB-0E75DADD1888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9360F-6B49-45AE-ACE2-1E18B9342B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9360F-6B49-45AE-ACE2-1E18B9342BC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843CEF6-ECC0-43A0-8585-E4D639E10DC9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F00750-4C38-46B1-A56E-9D5C1EE60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CEF6-ECC0-43A0-8585-E4D639E10DC9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00750-4C38-46B1-A56E-9D5C1EE60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843CEF6-ECC0-43A0-8585-E4D639E10DC9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BF00750-4C38-46B1-A56E-9D5C1EE60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CEF6-ECC0-43A0-8585-E4D639E10DC9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F00750-4C38-46B1-A56E-9D5C1EE608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CEF6-ECC0-43A0-8585-E4D639E10DC9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BF00750-4C38-46B1-A56E-9D5C1EE608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843CEF6-ECC0-43A0-8585-E4D639E10DC9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BF00750-4C38-46B1-A56E-9D5C1EE608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843CEF6-ECC0-43A0-8585-E4D639E10DC9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BF00750-4C38-46B1-A56E-9D5C1EE608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CEF6-ECC0-43A0-8585-E4D639E10DC9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F00750-4C38-46B1-A56E-9D5C1EE60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CEF6-ECC0-43A0-8585-E4D639E10DC9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F00750-4C38-46B1-A56E-9D5C1EE60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CEF6-ECC0-43A0-8585-E4D639E10DC9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F00750-4C38-46B1-A56E-9D5C1EE608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843CEF6-ECC0-43A0-8585-E4D639E10DC9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BF00750-4C38-46B1-A56E-9D5C1EE608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FF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43CEF6-ECC0-43A0-8585-E4D639E10DC9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BF00750-4C38-46B1-A56E-9D5C1EE60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57158" y="2743200"/>
            <a:ext cx="8137555" cy="16732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«Дом» современного человечества  – вся планета   Земля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«Если бы да кабы…»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1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tretch>
            <a:fillRect/>
          </a:stretch>
        </p:blipFill>
        <p:spPr>
          <a:xfrm>
            <a:off x="2928926" y="3357562"/>
            <a:ext cx="4714908" cy="31573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Отрицательные последствия: 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повышается уровень Мирового океана в результате таяния материковых и горных ледников;</a:t>
            </a:r>
          </a:p>
          <a:p>
            <a:r>
              <a:rPr lang="ru-RU" dirty="0" smtClean="0"/>
              <a:t>резко увеличивается процесс опустынивания, меняется климат в Сибири и Скандинавии;</a:t>
            </a:r>
          </a:p>
          <a:p>
            <a:r>
              <a:rPr lang="ru-RU" dirty="0" smtClean="0"/>
              <a:t> вследствие таяния ледников и перераспределения водных масс от полюсов к низким широтам скорость вращения Земли будет замедляться на незначительную величину. Тем не менее, это должно вызвать изменение ее формы. Уменьшится </a:t>
            </a:r>
            <a:r>
              <a:rPr lang="ru-RU" dirty="0" err="1" smtClean="0"/>
              <a:t>сплюснутость</a:t>
            </a:r>
            <a:r>
              <a:rPr lang="ru-RU" dirty="0" smtClean="0"/>
              <a:t> Земли. В связи с этим могут усилиться вулканическая деятельность и землетрясения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0963" y="0"/>
            <a:ext cx="92249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34" y="642918"/>
            <a:ext cx="8001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          Вот </a:t>
            </a:r>
            <a:r>
              <a:rPr lang="ru-RU" sz="3200" b="1" dirty="0">
                <a:solidFill>
                  <a:srgbClr val="002060"/>
                </a:solidFill>
              </a:rPr>
              <a:t>она летит, маленькая какая,</a:t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>          Вот она грустит, в думы свои вникая.</a:t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>          Вот она плывёт, зыбкой прохладой веет,</a:t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>          Всё ещё живёт, всё ещё людям верит.</a:t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>          Вот она летит сквозь грозовую полночь,</a:t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>          Всех людей зовёт прийти на помощь,</a:t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>          Просит прийти на помощь!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Но возможно ли исправить ситуацию???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3200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1357290" y="1589567"/>
            <a:ext cx="7373811" cy="4572000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ru-RU" sz="2000" b="1" dirty="0" smtClean="0">
                <a:solidFill>
                  <a:srgbClr val="1306BA"/>
                </a:solidFill>
              </a:rPr>
              <a:t>Много стран есть на свете других,</a:t>
            </a:r>
          </a:p>
          <a:p>
            <a:pPr>
              <a:buFont typeface="Wingdings 2" pitchFamily="18" charset="2"/>
              <a:buNone/>
            </a:pPr>
            <a:r>
              <a:rPr lang="ru-RU" sz="2000" b="1" dirty="0" smtClean="0">
                <a:solidFill>
                  <a:srgbClr val="1306BA"/>
                </a:solidFill>
              </a:rPr>
              <a:t>Те же птицы там в воздухе реют,</a:t>
            </a:r>
          </a:p>
          <a:p>
            <a:pPr>
              <a:buFont typeface="Wingdings 2" pitchFamily="18" charset="2"/>
              <a:buNone/>
            </a:pPr>
            <a:r>
              <a:rPr lang="ru-RU" sz="2000" b="1" dirty="0" smtClean="0">
                <a:solidFill>
                  <a:srgbClr val="1306BA"/>
                </a:solidFill>
              </a:rPr>
              <a:t>Те же зёрна там в яблоках зреют,</a:t>
            </a:r>
          </a:p>
          <a:p>
            <a:pPr>
              <a:buFont typeface="Wingdings 2" pitchFamily="18" charset="2"/>
              <a:buNone/>
            </a:pPr>
            <a:r>
              <a:rPr lang="ru-RU" sz="2000" b="1" dirty="0" smtClean="0">
                <a:solidFill>
                  <a:srgbClr val="1306BA"/>
                </a:solidFill>
              </a:rPr>
              <a:t>Те же косточки в зёрнах тугих.</a:t>
            </a:r>
          </a:p>
          <a:p>
            <a:pPr>
              <a:buFont typeface="Wingdings 2" pitchFamily="18" charset="2"/>
              <a:buNone/>
            </a:pPr>
            <a:endParaRPr lang="ru-RU" sz="2000" b="1" dirty="0" smtClean="0">
              <a:solidFill>
                <a:srgbClr val="1306BA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z="2000" b="1" dirty="0" smtClean="0">
                <a:solidFill>
                  <a:srgbClr val="1306BA"/>
                </a:solidFill>
              </a:rPr>
              <a:t>Но такая, как наша, - одна!</a:t>
            </a:r>
          </a:p>
          <a:p>
            <a:pPr>
              <a:buFont typeface="Wingdings 2" pitchFamily="18" charset="2"/>
              <a:buNone/>
            </a:pPr>
            <a:r>
              <a:rPr lang="ru-RU" sz="2000" b="1" dirty="0" smtClean="0">
                <a:solidFill>
                  <a:srgbClr val="1306BA"/>
                </a:solidFill>
              </a:rPr>
              <a:t>Всю её омывает волнами,</a:t>
            </a:r>
          </a:p>
          <a:p>
            <a:pPr>
              <a:buFont typeface="Wingdings 2" pitchFamily="18" charset="2"/>
              <a:buNone/>
            </a:pPr>
            <a:r>
              <a:rPr lang="ru-RU" sz="2000" b="1" dirty="0" smtClean="0">
                <a:solidFill>
                  <a:srgbClr val="1306BA"/>
                </a:solidFill>
              </a:rPr>
              <a:t>Вся она в полный рост перед нами,</a:t>
            </a:r>
          </a:p>
          <a:p>
            <a:pPr>
              <a:buFont typeface="Wingdings 2" pitchFamily="18" charset="2"/>
              <a:buNone/>
            </a:pPr>
            <a:r>
              <a:rPr lang="ru-RU" sz="2000" b="1" dirty="0" smtClean="0">
                <a:solidFill>
                  <a:srgbClr val="1306BA"/>
                </a:solidFill>
              </a:rPr>
              <a:t>Озаренная солнцем видна.</a:t>
            </a:r>
          </a:p>
          <a:p>
            <a:endParaRPr lang="ru-RU" dirty="0"/>
          </a:p>
        </p:txBody>
      </p:sp>
      <p:pic>
        <p:nvPicPr>
          <p:cNvPr id="9" name="Picture 5" descr="Картинка 16 из 966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786190"/>
            <a:ext cx="3571900" cy="267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Работа в группах: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 группа – рисует  плакат «Последствия глобального потепления климата»</a:t>
            </a:r>
          </a:p>
          <a:p>
            <a:pPr>
              <a:buNone/>
            </a:pPr>
            <a:r>
              <a:rPr lang="ru-RU" dirty="0" smtClean="0"/>
              <a:t>2 группа – разрабатывает пути решения проблемы  «Сохранение и изменение климата»</a:t>
            </a:r>
          </a:p>
          <a:p>
            <a:pPr>
              <a:buNone/>
            </a:pPr>
            <a:r>
              <a:rPr lang="ru-RU" dirty="0" smtClean="0"/>
              <a:t>3 группа – рисует плакат - кодекс  школы «Правила поведения в природе»</a:t>
            </a:r>
          </a:p>
          <a:p>
            <a:pPr>
              <a:buNone/>
            </a:pPr>
            <a:r>
              <a:rPr lang="ru-RU" dirty="0" smtClean="0"/>
              <a:t>4 группа – составляет кодекс  школы  в словесной форме: стихи, призывы и др.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9" descr="Рисунок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/>
              <a:t>    «Лик </a:t>
            </a:r>
            <a:r>
              <a:rPr lang="ru-RU" sz="3600" dirty="0"/>
              <a:t>планеты – биосфера - химически резко меняется человеком сознательно и главным образом бессознательно. Меняется человеком физически и химически воздушная оболочка </a:t>
            </a:r>
            <a:r>
              <a:rPr lang="ru-RU" sz="3600" dirty="0" err="1" smtClean="0"/>
              <a:t>планеты,все</a:t>
            </a:r>
            <a:r>
              <a:rPr lang="ru-RU" sz="3600" dirty="0" smtClean="0"/>
              <a:t> </a:t>
            </a:r>
            <a:r>
              <a:rPr lang="ru-RU" sz="3600" dirty="0"/>
              <a:t>ее природные воды…» </a:t>
            </a:r>
            <a:r>
              <a:rPr lang="ru-RU" sz="3600" dirty="0" smtClean="0"/>
              <a:t>.</a:t>
            </a:r>
          </a:p>
          <a:p>
            <a:pPr algn="r">
              <a:buNone/>
            </a:pPr>
            <a:r>
              <a:rPr lang="ru-RU" sz="3600" dirty="0" smtClean="0"/>
              <a:t> Академик В.В. Вернадский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Проблема ???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Picture 5" descr="Картинка 1 из 2931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7" y="1714488"/>
            <a:ext cx="3619525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1316755355_vyhlopnye-gaz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071810"/>
            <a:ext cx="4103687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Глобальные проблемы человечества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Какие проблемы человечества вам известны?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8" name="Picture 2" descr="C:\Users\1\Desktop\Паша\Картинки Паша\Картинки школа\Новая папка (2)\2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286030"/>
            <a:ext cx="3786214" cy="37859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Глобальные проблемы человечества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Особенности их в том, что они:</a:t>
            </a:r>
          </a:p>
          <a:p>
            <a:pPr lvl="0"/>
            <a:r>
              <a:rPr lang="ru-RU" dirty="0"/>
              <a:t>имеют планетарный характер;</a:t>
            </a:r>
          </a:p>
          <a:p>
            <a:pPr lvl="0"/>
            <a:r>
              <a:rPr lang="ru-RU" dirty="0"/>
              <a:t>угрожают гибелью всей современной цивилизации;</a:t>
            </a:r>
          </a:p>
          <a:p>
            <a:pPr lvl="0"/>
            <a:r>
              <a:rPr lang="ru-RU" dirty="0"/>
              <a:t>нуждаются в неотложных и эффективных мерах по их преодолению;</a:t>
            </a:r>
          </a:p>
          <a:p>
            <a:pPr lvl="0"/>
            <a:r>
              <a:rPr lang="ru-RU" dirty="0"/>
              <a:t>требуют международных, межгосударственных усилий;</a:t>
            </a:r>
          </a:p>
          <a:p>
            <a:pPr lvl="0"/>
            <a:r>
              <a:rPr lang="ru-RU" dirty="0"/>
              <a:t>требуют личного вклада каждого в сохранении цивилизации в настоящее время и для будущих поколений.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Экологические проблемы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истощение природных ресурсов:</a:t>
            </a:r>
          </a:p>
          <a:p>
            <a:pPr lvl="0"/>
            <a:r>
              <a:rPr lang="ru-RU" dirty="0"/>
              <a:t>глобальное потепление климата (парниковый  эффект);</a:t>
            </a:r>
          </a:p>
          <a:p>
            <a:pPr lvl="0"/>
            <a:r>
              <a:rPr lang="ru-RU" dirty="0"/>
              <a:t>истончение озонового экрана в стратосфере;</a:t>
            </a:r>
          </a:p>
          <a:p>
            <a:pPr lvl="0"/>
            <a:r>
              <a:rPr lang="ru-RU" dirty="0"/>
              <a:t>проблема чистой пресной воды;</a:t>
            </a:r>
          </a:p>
          <a:p>
            <a:pPr lvl="0"/>
            <a:r>
              <a:rPr lang="ru-RU" dirty="0"/>
              <a:t>проблема </a:t>
            </a:r>
            <a:r>
              <a:rPr lang="ru-RU" dirty="0" err="1"/>
              <a:t>мелиоративно</a:t>
            </a:r>
            <a:r>
              <a:rPr lang="ru-RU" dirty="0"/>
              <a:t> неблагополучных земель;</a:t>
            </a:r>
          </a:p>
          <a:p>
            <a:pPr lvl="0"/>
            <a:r>
              <a:rPr lang="ru-RU" dirty="0"/>
              <a:t> кислотные дожди;</a:t>
            </a:r>
          </a:p>
          <a:p>
            <a:pPr lvl="0"/>
            <a:r>
              <a:rPr lang="ru-RU" dirty="0"/>
              <a:t>сокращение видового разнообразия живой природы;</a:t>
            </a:r>
          </a:p>
          <a:p>
            <a:pPr lvl="0"/>
            <a:r>
              <a:rPr lang="ru-RU" dirty="0"/>
              <a:t>экологическая катастрофа мирового океана;</a:t>
            </a:r>
          </a:p>
          <a:p>
            <a:pPr lvl="0"/>
            <a:r>
              <a:rPr lang="ru-RU" dirty="0"/>
              <a:t>проблема утилизации отходов;</a:t>
            </a:r>
          </a:p>
          <a:p>
            <a:pPr lvl="0"/>
            <a:r>
              <a:rPr lang="ru-RU" dirty="0"/>
              <a:t>экологическая безграмотность россиян;</a:t>
            </a:r>
          </a:p>
          <a:p>
            <a:pPr lvl="0"/>
            <a:r>
              <a:rPr lang="ru-RU" dirty="0"/>
              <a:t>и т.д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Экологическая проблема 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«Сохранение и изменение климата»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Глобальное потепление климата  (парниковый эффект)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Причины:</a:t>
            </a:r>
          </a:p>
        </p:txBody>
      </p:sp>
      <p:pic>
        <p:nvPicPr>
          <p:cNvPr id="5" name="Picture 2" descr="C:\Users\1\Desktop\Паша\Картинки Паша\Картинки школа\Новая папка (2)\2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857496"/>
            <a:ext cx="2214446" cy="22143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Причины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 глобального потепления климата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034366" cy="45720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1) сжигание </a:t>
            </a:r>
            <a:r>
              <a:rPr lang="ru-RU" dirty="0" smtClean="0"/>
              <a:t>ископаемого топлива</a:t>
            </a:r>
            <a:r>
              <a:rPr lang="ru-RU" dirty="0" smtClean="0"/>
              <a:t>,</a:t>
            </a:r>
          </a:p>
          <a:p>
            <a:pPr lvl="0">
              <a:buNone/>
            </a:pPr>
            <a:r>
              <a:rPr lang="ru-RU" dirty="0" smtClean="0"/>
              <a:t>2) увеличение количества метана (развитие интенсивного производства) и оксидов азота,</a:t>
            </a:r>
          </a:p>
          <a:p>
            <a:pPr lvl="0">
              <a:buNone/>
            </a:pPr>
            <a:r>
              <a:rPr lang="ru-RU" dirty="0" smtClean="0"/>
              <a:t>3) массового сведения лесов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Глобальное потепление климата  (парниковый эффект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Причины:</a:t>
            </a:r>
          </a:p>
          <a:p>
            <a:pPr>
              <a:buFontTx/>
              <a:buChar char="-"/>
            </a:pPr>
            <a:r>
              <a:rPr lang="ru-RU" dirty="0"/>
              <a:t>с</a:t>
            </a:r>
            <a:r>
              <a:rPr lang="ru-RU" dirty="0" smtClean="0"/>
              <a:t>жигание ископаемого топлива,</a:t>
            </a:r>
          </a:p>
          <a:p>
            <a:pPr>
              <a:buFontTx/>
              <a:buChar char="-"/>
            </a:pPr>
            <a:r>
              <a:rPr lang="ru-RU" dirty="0" smtClean="0"/>
              <a:t>Увеличение количества метана (развитие интенсивного производства) и оксидов азота,</a:t>
            </a:r>
          </a:p>
          <a:p>
            <a:pPr>
              <a:buFontTx/>
              <a:buChar char="-"/>
            </a:pPr>
            <a:r>
              <a:rPr lang="ru-RU" dirty="0"/>
              <a:t>м</a:t>
            </a:r>
            <a:r>
              <a:rPr lang="ru-RU" dirty="0" smtClean="0"/>
              <a:t>ассового сведения лесов</a:t>
            </a:r>
          </a:p>
          <a:p>
            <a:pPr>
              <a:buFontTx/>
              <a:buChar char="-"/>
            </a:pPr>
            <a:endParaRPr lang="ru-RU" dirty="0" smtClean="0"/>
          </a:p>
          <a:p>
            <a:pPr algn="ctr">
              <a:buNone/>
            </a:pPr>
            <a:r>
              <a:rPr lang="ru-RU" b="1" dirty="0">
                <a:solidFill>
                  <a:srgbClr val="FF0000"/>
                </a:solidFill>
              </a:rPr>
              <a:t>Каковы отрицательные последствия?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135</TotalTime>
  <Words>426</Words>
  <Application>Microsoft Office PowerPoint</Application>
  <PresentationFormat>Экран (4:3)</PresentationFormat>
  <Paragraphs>62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Обычная</vt:lpstr>
      <vt:lpstr>«Если бы да кабы…»</vt:lpstr>
      <vt:lpstr>Слайд 2</vt:lpstr>
      <vt:lpstr>Проблема ??? </vt:lpstr>
      <vt:lpstr> Глобальные проблемы человечества </vt:lpstr>
      <vt:lpstr>Глобальные проблемы человечества</vt:lpstr>
      <vt:lpstr>Экологические проблемы</vt:lpstr>
      <vt:lpstr>Экологическая проблема  «Сохранение и изменение климата»</vt:lpstr>
      <vt:lpstr> Причины  глобального потепления климата </vt:lpstr>
      <vt:lpstr> Глобальное потепление климата  (парниковый эффект)  </vt:lpstr>
      <vt:lpstr> Отрицательные последствия:  </vt:lpstr>
      <vt:lpstr>Слайд 11</vt:lpstr>
      <vt:lpstr>Но возможно ли исправить ситуацию???</vt:lpstr>
      <vt:lpstr>Работа в группах: 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24</cp:revision>
  <dcterms:created xsi:type="dcterms:W3CDTF">2013-10-11T12:00:28Z</dcterms:created>
  <dcterms:modified xsi:type="dcterms:W3CDTF">2014-04-25T03:08:20Z</dcterms:modified>
</cp:coreProperties>
</file>